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7" r:id="rId5"/>
    <p:sldId id="268" r:id="rId6"/>
    <p:sldId id="264" r:id="rId7"/>
    <p:sldId id="269" r:id="rId8"/>
    <p:sldId id="258" r:id="rId9"/>
    <p:sldId id="289" r:id="rId10"/>
    <p:sldId id="290" r:id="rId11"/>
    <p:sldId id="260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61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584" y="2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3FCC-2F7E-4FCF-8B44-C179C6F436CA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4CA4-B876-4EF4-A922-9F1C6E0B1F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313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3FCC-2F7E-4FCF-8B44-C179C6F436CA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4CA4-B876-4EF4-A922-9F1C6E0B1F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440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3FCC-2F7E-4FCF-8B44-C179C6F436CA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4CA4-B876-4EF4-A922-9F1C6E0B1F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752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3FCC-2F7E-4FCF-8B44-C179C6F436CA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4CA4-B876-4EF4-A922-9F1C6E0B1F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799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3FCC-2F7E-4FCF-8B44-C179C6F436CA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4CA4-B876-4EF4-A922-9F1C6E0B1F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234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3FCC-2F7E-4FCF-8B44-C179C6F436CA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4CA4-B876-4EF4-A922-9F1C6E0B1F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757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3FCC-2F7E-4FCF-8B44-C179C6F436CA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4CA4-B876-4EF4-A922-9F1C6E0B1F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516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3FCC-2F7E-4FCF-8B44-C179C6F436CA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4CA4-B876-4EF4-A922-9F1C6E0B1F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709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3FCC-2F7E-4FCF-8B44-C179C6F436CA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4CA4-B876-4EF4-A922-9F1C6E0B1F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759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3FCC-2F7E-4FCF-8B44-C179C6F436CA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4CA4-B876-4EF4-A922-9F1C6E0B1F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423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3FCC-2F7E-4FCF-8B44-C179C6F436CA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4CA4-B876-4EF4-A922-9F1C6E0B1F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785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43FCC-2F7E-4FCF-8B44-C179C6F436CA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04CA4-B876-4EF4-A922-9F1C6E0B1F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052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69.png"/><Relationship Id="rId4" Type="http://schemas.openxmlformats.org/officeDocument/2006/relationships/image" Target="../media/image6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5" Type="http://schemas.openxmlformats.org/officeDocument/2006/relationships/image" Target="../media/image66.png"/><Relationship Id="rId4" Type="http://schemas.openxmlformats.org/officeDocument/2006/relationships/image" Target="../media/image7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5" Type="http://schemas.openxmlformats.org/officeDocument/2006/relationships/image" Target="../media/image62.png"/><Relationship Id="rId4" Type="http://schemas.openxmlformats.org/officeDocument/2006/relationships/image" Target="../media/image7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png"/><Relationship Id="rId5" Type="http://schemas.openxmlformats.org/officeDocument/2006/relationships/image" Target="../media/image78.png"/><Relationship Id="rId4" Type="http://schemas.openxmlformats.org/officeDocument/2006/relationships/image" Target="../media/image7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3.png"/><Relationship Id="rId5" Type="http://schemas.openxmlformats.org/officeDocument/2006/relationships/image" Target="../media/image82.png"/><Relationship Id="rId4" Type="http://schemas.openxmlformats.org/officeDocument/2006/relationships/image" Target="../media/image8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7.png"/><Relationship Id="rId5" Type="http://schemas.openxmlformats.org/officeDocument/2006/relationships/image" Target="../media/image86.png"/><Relationship Id="rId4" Type="http://schemas.openxmlformats.org/officeDocument/2006/relationships/image" Target="../media/image8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8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.png"/><Relationship Id="rId5" Type="http://schemas.openxmlformats.org/officeDocument/2006/relationships/image" Target="../media/image90.png"/><Relationship Id="rId4" Type="http://schemas.openxmlformats.org/officeDocument/2006/relationships/image" Target="../media/image89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2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png"/><Relationship Id="rId5" Type="http://schemas.openxmlformats.org/officeDocument/2006/relationships/image" Target="../media/image94.png"/><Relationship Id="rId4" Type="http://schemas.openxmlformats.org/officeDocument/2006/relationships/image" Target="../media/image9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6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8.png"/><Relationship Id="rId5" Type="http://schemas.openxmlformats.org/officeDocument/2006/relationships/image" Target="../media/image94.png"/><Relationship Id="rId4" Type="http://schemas.openxmlformats.org/officeDocument/2006/relationships/image" Target="../media/image97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9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1.png"/><Relationship Id="rId5" Type="http://schemas.openxmlformats.org/officeDocument/2006/relationships/image" Target="../media/image94.png"/><Relationship Id="rId4" Type="http://schemas.openxmlformats.org/officeDocument/2006/relationships/image" Target="../media/image10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1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18.png"/><Relationship Id="rId4" Type="http://schemas.openxmlformats.org/officeDocument/2006/relationships/image" Target="../media/image2.png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20.png"/><Relationship Id="rId7" Type="http://schemas.openxmlformats.org/officeDocument/2006/relationships/image" Target="../media/image26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10" Type="http://schemas.openxmlformats.org/officeDocument/2006/relationships/image" Target="../media/image28.png"/><Relationship Id="rId4" Type="http://schemas.openxmlformats.org/officeDocument/2006/relationships/image" Target="../media/image23.png"/><Relationship Id="rId9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Determine the Diagonals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762000"/>
          </a:xfrm>
        </p:spPr>
        <p:txBody>
          <a:bodyPr/>
          <a:lstStyle/>
          <a:p>
            <a:r>
              <a:rPr lang="en-GB" dirty="0"/>
              <a:t>With thanks to Ptolemy</a:t>
            </a:r>
          </a:p>
        </p:txBody>
      </p:sp>
    </p:spTree>
    <p:extLst>
      <p:ext uri="{BB962C8B-B14F-4D97-AF65-F5344CB8AC3E}">
        <p14:creationId xmlns:p14="http://schemas.microsoft.com/office/powerpoint/2010/main" val="754057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/>
              <a:t>Add the two lower sides to get the “vertical” diagonal.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 </a:t>
            </a:r>
            <a:r>
              <a:rPr lang="en-GB" dirty="0" err="1"/>
              <a:t>Geogebra</a:t>
            </a:r>
            <a:r>
              <a:rPr lang="en-GB" dirty="0"/>
              <a:t> file can be used to demonstrate the answer.  </a:t>
            </a:r>
          </a:p>
          <a:p>
            <a:r>
              <a:rPr lang="en-GB" dirty="0"/>
              <a:t>Move points A or B to get the upper side lengths you desire then </a:t>
            </a:r>
          </a:p>
          <a:p>
            <a:r>
              <a:rPr lang="en-GB" dirty="0"/>
              <a:t>move point P to demonstrate how the solution is invariant.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Year 12 or 13 could do this without calculators, perhaps?</a:t>
            </a:r>
          </a:p>
        </p:txBody>
      </p:sp>
    </p:spTree>
    <p:extLst>
      <p:ext uri="{BB962C8B-B14F-4D97-AF65-F5344CB8AC3E}">
        <p14:creationId xmlns:p14="http://schemas.microsoft.com/office/powerpoint/2010/main" val="2105594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843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24232" y="644381"/>
            <a:ext cx="1795549" cy="1795549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3.1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580608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906365" y="2824688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3.1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6365" y="2824688"/>
                <a:ext cx="580608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940074" y="5041411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1.1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0074" y="5041411"/>
                <a:ext cx="580608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2.4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580608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17517" y="1591306"/>
            <a:ext cx="38001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Calculate the lengths of the diagonals in the quadrilateral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Comparing your answer with that of others (who should have different quadrilaterals) can you make a hypothesis about your result?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prove it?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" y="6448335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SIC_53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</p:spTree>
    <p:extLst>
      <p:ext uri="{BB962C8B-B14F-4D97-AF65-F5344CB8AC3E}">
        <p14:creationId xmlns:p14="http://schemas.microsoft.com/office/powerpoint/2010/main" val="392537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24232" y="644381"/>
            <a:ext cx="1795549" cy="1795549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3.25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723275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811115" y="2824688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3.25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1115" y="2824688"/>
                <a:ext cx="723275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940074" y="5041411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1.75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0074" y="5041411"/>
                <a:ext cx="723275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38504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385041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17517" y="1591306"/>
            <a:ext cx="38001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Calculate the lengths of the diagonals in the quadrilateral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Comparing your answer with that of others (who should have different quadrilaterals) can you make a hypothesis about your result?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prove it?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" y="6448335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SIC_53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</p:spTree>
    <p:extLst>
      <p:ext uri="{BB962C8B-B14F-4D97-AF65-F5344CB8AC3E}">
        <p14:creationId xmlns:p14="http://schemas.microsoft.com/office/powerpoint/2010/main" val="3671048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24232" y="644381"/>
            <a:ext cx="1795549" cy="1795549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3.8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580608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906365" y="2824688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3.8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6365" y="2824688"/>
                <a:ext cx="580608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130574" y="5041411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0574" y="5041411"/>
                <a:ext cx="385042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3.2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580608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17517" y="1591306"/>
            <a:ext cx="38001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Calculate the lengths of the diagonals in the quadrilateral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Comparing your answer with that of others (who should have different quadrilaterals) can you make a hypothesis about your result?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prove it?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" y="6448335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SIC_53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</p:spTree>
    <p:extLst>
      <p:ext uri="{BB962C8B-B14F-4D97-AF65-F5344CB8AC3E}">
        <p14:creationId xmlns:p14="http://schemas.microsoft.com/office/powerpoint/2010/main" val="89960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24232" y="644381"/>
            <a:ext cx="1795549" cy="1795549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3.9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580608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906365" y="2824688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3.9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6365" y="2824688"/>
                <a:ext cx="580608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130574" y="5041411"/>
                <a:ext cx="5806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2.1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0574" y="5041411"/>
                <a:ext cx="580607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2.4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580608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17517" y="1591306"/>
            <a:ext cx="38001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Calculate the lengths of the diagonals in the quadrilateral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Comparing your answer with that of others (who should have different quadrilaterals) can you make a hypothesis about your result?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prove it?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" y="6448335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SIC_53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</p:spTree>
    <p:extLst>
      <p:ext uri="{BB962C8B-B14F-4D97-AF65-F5344CB8AC3E}">
        <p14:creationId xmlns:p14="http://schemas.microsoft.com/office/powerpoint/2010/main" val="61537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24232" y="644381"/>
            <a:ext cx="1795549" cy="1795549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3.95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723275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792065" y="2824688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3.95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065" y="2824688"/>
                <a:ext cx="723275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130574" y="5041411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0574" y="5041411"/>
                <a:ext cx="385042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2.55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723275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17517" y="1591306"/>
            <a:ext cx="38001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Calculate the lengths of the diagonals in the quadrilateral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Comparing your answer with that of others (who should have different quadrilaterals) can you make a hypothesis about your result?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prove it?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" y="6448335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SIC_53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</p:spTree>
    <p:extLst>
      <p:ext uri="{BB962C8B-B14F-4D97-AF65-F5344CB8AC3E}">
        <p14:creationId xmlns:p14="http://schemas.microsoft.com/office/powerpoint/2010/main" val="423894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24232" y="644381"/>
            <a:ext cx="1795549" cy="1795549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4.2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580608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792065" y="2824688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4.2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065" y="2824688"/>
                <a:ext cx="580608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054374" y="5060461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1.8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4374" y="5060461"/>
                <a:ext cx="580608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385042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17517" y="1591306"/>
            <a:ext cx="38001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Calculate the lengths of the diagonals in the quadrilateral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Comparing your answer with that of others (who should have different quadrilaterals) can you make a hypothesis about your result?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prove it?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" y="6448335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SIC_53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</p:spTree>
    <p:extLst>
      <p:ext uri="{BB962C8B-B14F-4D97-AF65-F5344CB8AC3E}">
        <p14:creationId xmlns:p14="http://schemas.microsoft.com/office/powerpoint/2010/main" val="245557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24232" y="644381"/>
            <a:ext cx="1795549" cy="1795549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4.65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723275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792065" y="2824688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4.65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065" y="2824688"/>
                <a:ext cx="723275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959124" y="5098561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1.65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9124" y="5098561"/>
                <a:ext cx="723275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3.6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580608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17517" y="1591306"/>
            <a:ext cx="38001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Calculate the lengths of the diagonals in the quadrilateral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Comparing your answer with that of others (who should have different quadrilaterals) can you make a hypothesis about your result?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prove it?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" y="6448335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SIC_53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</p:spTree>
    <p:extLst>
      <p:ext uri="{BB962C8B-B14F-4D97-AF65-F5344CB8AC3E}">
        <p14:creationId xmlns:p14="http://schemas.microsoft.com/office/powerpoint/2010/main" val="3137038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24232" y="644381"/>
            <a:ext cx="1795549" cy="1795549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4.75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723275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792065" y="2824688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4.75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065" y="2824688"/>
                <a:ext cx="723275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901974" y="5098561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1.25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1974" y="5098561"/>
                <a:ext cx="723275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385042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17517" y="1591306"/>
            <a:ext cx="38001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Calculate the lengths of the diagonals in the quadrilateral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Comparing your answer with that of others (who should have different quadrilaterals) can you make a hypothesis about your result?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prove it?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" y="6448335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SIC_53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</p:spTree>
    <p:extLst>
      <p:ext uri="{BB962C8B-B14F-4D97-AF65-F5344CB8AC3E}">
        <p14:creationId xmlns:p14="http://schemas.microsoft.com/office/powerpoint/2010/main" val="1883878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8974D97-B7BF-437D-925D-522A42E80A68}"/>
              </a:ext>
            </a:extLst>
          </p:cNvPr>
          <p:cNvSpPr/>
          <p:nvPr/>
        </p:nvSpPr>
        <p:spPr>
          <a:xfrm>
            <a:off x="0" y="0"/>
            <a:ext cx="9144000" cy="68564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63248" y="680508"/>
            <a:ext cx="1702462" cy="1702462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23803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23803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5806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2.8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580607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906365" y="2824688"/>
                <a:ext cx="5806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2.8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6365" y="2824688"/>
                <a:ext cx="580607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940074" y="5041411"/>
                <a:ext cx="5806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1.2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0074" y="5041411"/>
                <a:ext cx="580607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38504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385041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617517" y="1591306"/>
            <a:ext cx="38001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Calculate the lengths of the diagonals in the quadrilateral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Comparing your answer with that of others (who should have different quadrilaterals) can you make a hypothesis about your result?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prove it?</a:t>
            </a:r>
          </a:p>
        </p:txBody>
      </p:sp>
    </p:spTree>
    <p:extLst>
      <p:ext uri="{BB962C8B-B14F-4D97-AF65-F5344CB8AC3E}">
        <p14:creationId xmlns:p14="http://schemas.microsoft.com/office/powerpoint/2010/main" val="2484362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24232" y="644381"/>
            <a:ext cx="1795549" cy="1795549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5.15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723275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792065" y="2824688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5.15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065" y="2824688"/>
                <a:ext cx="723275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940074" y="5041411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0074" y="5041411"/>
                <a:ext cx="385042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3.85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723275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17517" y="1591306"/>
            <a:ext cx="38001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Calculate the lengths of the diagonals in the quadrilateral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Comparing your answer with that of others (who should have different quadrilaterals) can you make a hypothesis about your result?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prove it?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" y="6448335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SIC_53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</p:spTree>
    <p:extLst>
      <p:ext uri="{BB962C8B-B14F-4D97-AF65-F5344CB8AC3E}">
        <p14:creationId xmlns:p14="http://schemas.microsoft.com/office/powerpoint/2010/main" val="3212591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24232" y="644381"/>
            <a:ext cx="1795549" cy="1795549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5.6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580608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792065" y="2824688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5.6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065" y="2824688"/>
                <a:ext cx="580608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940074" y="5041411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2.4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0074" y="5041411"/>
                <a:ext cx="580608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385042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17517" y="1591306"/>
            <a:ext cx="38001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Calculate the lengths of the diagonals in the quadrilateral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Comparing your answer with that of others (who should have different quadrilaterals) can you make a hypothesis about your result?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prove it?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" y="6448335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SIC_53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</p:spTree>
    <p:extLst>
      <p:ext uri="{BB962C8B-B14F-4D97-AF65-F5344CB8AC3E}">
        <p14:creationId xmlns:p14="http://schemas.microsoft.com/office/powerpoint/2010/main" val="3065976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24232" y="644381"/>
            <a:ext cx="1795549" cy="1795549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6.5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580608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792065" y="2824688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6.5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065" y="2824688"/>
                <a:ext cx="580608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940074" y="5041411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3.5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0074" y="5041411"/>
                <a:ext cx="580608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385042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17517" y="1591306"/>
            <a:ext cx="38001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Calculate the lengths of the diagonals in the quadrilateral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Comparing your answer with that of others (who should have different quadrilaterals) can you make a hypothesis about your result?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prove it?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" y="6448335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SIC_53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</p:spTree>
    <p:extLst>
      <p:ext uri="{BB962C8B-B14F-4D97-AF65-F5344CB8AC3E}">
        <p14:creationId xmlns:p14="http://schemas.microsoft.com/office/powerpoint/2010/main" val="415826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24232" y="644381"/>
            <a:ext cx="1795549" cy="1795549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7.35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723275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792065" y="2824688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7.35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065" y="2824688"/>
                <a:ext cx="723275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940074" y="5041411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2.4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0074" y="5041411"/>
                <a:ext cx="580608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5.85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723275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17517" y="1591306"/>
            <a:ext cx="38001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Calculate the lengths of the diagonals in the quadrilateral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Comparing your answer with that of others (who should have different quadrilaterals) can you make a hypothesis about your result?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prove it?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" y="6448335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SIC_53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</p:spTree>
    <p:extLst>
      <p:ext uri="{BB962C8B-B14F-4D97-AF65-F5344CB8AC3E}">
        <p14:creationId xmlns:p14="http://schemas.microsoft.com/office/powerpoint/2010/main" val="3899856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24232" y="644381"/>
            <a:ext cx="1795549" cy="1795549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7.6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580608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792065" y="2824688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7.6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065" y="2824688"/>
                <a:ext cx="580608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092474" y="5041411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2474" y="5041411"/>
                <a:ext cx="385042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6.4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580608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17517" y="1591306"/>
            <a:ext cx="38001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Calculate the lengths of the diagonals in the quadrilateral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Comparing your answer with that of others (who should have different quadrilaterals) can you make a hypothesis about your result?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prove it?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" y="6448335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SIC_53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</p:spTree>
    <p:extLst>
      <p:ext uri="{BB962C8B-B14F-4D97-AF65-F5344CB8AC3E}">
        <p14:creationId xmlns:p14="http://schemas.microsoft.com/office/powerpoint/2010/main" val="96836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24232" y="644381"/>
            <a:ext cx="1795549" cy="1795549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8.6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580608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792065" y="2824688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8.6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065" y="2824688"/>
                <a:ext cx="580608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092474" y="5041411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2.6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2474" y="5041411"/>
                <a:ext cx="580608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7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385042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17517" y="1591306"/>
            <a:ext cx="38001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Calculate the lengths of the diagonals in the quadrilateral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Comparing your answer with that of others (who should have different quadrilaterals) can you make a hypothesis about your result?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prove it?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" y="6448335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SIC_53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</p:spTree>
    <p:extLst>
      <p:ext uri="{BB962C8B-B14F-4D97-AF65-F5344CB8AC3E}">
        <p14:creationId xmlns:p14="http://schemas.microsoft.com/office/powerpoint/2010/main" val="2535386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24232" y="644381"/>
            <a:ext cx="1795549" cy="1795549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9.75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723275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792065" y="2824688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9.75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065" y="2824688"/>
                <a:ext cx="723275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940074" y="5041411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5.25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0074" y="5041411"/>
                <a:ext cx="723275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385042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17517" y="1591306"/>
            <a:ext cx="38001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Calculate the lengths of the diagonals in the quadrilateral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Comparing your answer with that of others (who should have different quadrilaterals) can you make a hypothesis about your result?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prove it?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" y="6448335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SIC_53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</p:spTree>
    <p:extLst>
      <p:ext uri="{BB962C8B-B14F-4D97-AF65-F5344CB8AC3E}">
        <p14:creationId xmlns:p14="http://schemas.microsoft.com/office/powerpoint/2010/main" val="1889522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24232" y="644381"/>
            <a:ext cx="1795549" cy="1795549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10.3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723275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734915" y="2824688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10.3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4915" y="2824688"/>
                <a:ext cx="723275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111524" y="5041411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1524" y="5041411"/>
                <a:ext cx="385042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7.7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580608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17517" y="1591306"/>
            <a:ext cx="38001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Calculate the lengths of the diagonals in the quadrilateral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Comparing your answer with that of others (who should have different quadrilaterals) can you make a hypothesis about your result?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prove it?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" y="6448335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SIC_53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</p:spTree>
    <p:extLst>
      <p:ext uri="{BB962C8B-B14F-4D97-AF65-F5344CB8AC3E}">
        <p14:creationId xmlns:p14="http://schemas.microsoft.com/office/powerpoint/2010/main" val="1304754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24232" y="644381"/>
            <a:ext cx="1795549" cy="1795549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10.9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723275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734915" y="2824688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10.9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4915" y="2824688"/>
                <a:ext cx="723275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997224" y="5041411"/>
                <a:ext cx="5806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2.4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7224" y="5041411"/>
                <a:ext cx="580607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9.5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580608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17517" y="1591306"/>
            <a:ext cx="38001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Calculate the lengths of the diagonals in the quadrilateral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Comparing your answer with that of others (who should have different quadrilaterals) can you make a hypothesis about your result?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prove it?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" y="6448335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SIC_53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</p:spTree>
    <p:extLst>
      <p:ext uri="{BB962C8B-B14F-4D97-AF65-F5344CB8AC3E}">
        <p14:creationId xmlns:p14="http://schemas.microsoft.com/office/powerpoint/2010/main" val="2006769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24232" y="644381"/>
            <a:ext cx="1795549" cy="1795549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8659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12.25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865942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658715" y="2824688"/>
                <a:ext cx="8659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12.25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8715" y="2824688"/>
                <a:ext cx="865942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997224" y="5041411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7224" y="5041411"/>
                <a:ext cx="385042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9.75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723275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17517" y="1591306"/>
            <a:ext cx="38001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Calculate the lengths of the diagonals in the quadrilateral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Comparing your answer with that of others (who should have different quadrilaterals) can you make a hypothesis about your result?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prove it?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" y="6448335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SIC_53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</p:spTree>
    <p:extLst>
      <p:ext uri="{BB962C8B-B14F-4D97-AF65-F5344CB8AC3E}">
        <p14:creationId xmlns:p14="http://schemas.microsoft.com/office/powerpoint/2010/main" val="307791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63248" y="680508"/>
            <a:ext cx="1702462" cy="1702462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23803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23803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5806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2.8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580607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906365" y="2824688"/>
                <a:ext cx="5806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2.8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6365" y="2824688"/>
                <a:ext cx="580607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940074" y="5041411"/>
                <a:ext cx="5806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1.2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0074" y="5041411"/>
                <a:ext cx="580607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38504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385041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17517" y="1591306"/>
                <a:ext cx="3800104" cy="2660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The upper triangle is isosceles and so the two remaining angles must be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60</m:t>
                    </m:r>
                    <m:r>
                      <a:rPr lang="en-GB" sz="2400" i="1" dirty="0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each.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Hence it is also equilateral.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So the diagonal shown must be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2.8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units long.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517" y="1591306"/>
                <a:ext cx="3800104" cy="2660600"/>
              </a:xfrm>
              <a:prstGeom prst="rect">
                <a:avLst/>
              </a:prstGeom>
              <a:blipFill rotWithShape="1">
                <a:blip r:embed="rId7"/>
                <a:stretch>
                  <a:fillRect l="-1603" t="-1147" r="-3205" b="-29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>
            <a:stCxn id="4" idx="0"/>
            <a:endCxn id="4" idx="2"/>
          </p:cNvCxnSpPr>
          <p:nvPr/>
        </p:nvCxnSpPr>
        <p:spPr>
          <a:xfrm flipV="1">
            <a:off x="4892574" y="4228120"/>
            <a:ext cx="3633082" cy="356482"/>
          </a:xfrm>
          <a:prstGeom prst="line">
            <a:avLst/>
          </a:prstGeom>
          <a:ln w="3810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307686" y="4009853"/>
                <a:ext cx="5806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2.8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7686" y="4009853"/>
                <a:ext cx="580607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7728595" y="3402357"/>
            <a:ext cx="1565847" cy="1713560"/>
            <a:chOff x="7728595" y="3402357"/>
            <a:chExt cx="1565847" cy="1713560"/>
          </a:xfrm>
        </p:grpSpPr>
        <p:sp>
          <p:nvSpPr>
            <p:cNvPr id="21" name="Arc 20"/>
            <p:cNvSpPr>
              <a:spLocks noChangeAspect="1"/>
            </p:cNvSpPr>
            <p:nvPr/>
          </p:nvSpPr>
          <p:spPr>
            <a:xfrm rot="13554785">
              <a:off x="7680107" y="3501581"/>
              <a:ext cx="1713560" cy="1515111"/>
            </a:xfrm>
            <a:prstGeom prst="arc">
              <a:avLst>
                <a:gd name="adj1" fmla="val 18651124"/>
                <a:gd name="adj2" fmla="val 187788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7728595" y="3873567"/>
                  <a:ext cx="623889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60</m:t>
                        </m:r>
                        <m:r>
                          <a:rPr lang="en-GB" sz="2000" i="1" dirty="0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28595" y="3873567"/>
                  <a:ext cx="623889" cy="40011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Group 9"/>
          <p:cNvGrpSpPr/>
          <p:nvPr/>
        </p:nvGrpSpPr>
        <p:grpSpPr>
          <a:xfrm>
            <a:off x="4091882" y="3855856"/>
            <a:ext cx="1713560" cy="1515111"/>
            <a:chOff x="4091882" y="3855856"/>
            <a:chExt cx="1713560" cy="1515111"/>
          </a:xfrm>
        </p:grpSpPr>
        <p:sp>
          <p:nvSpPr>
            <p:cNvPr id="25" name="Arc 24"/>
            <p:cNvSpPr>
              <a:spLocks noChangeAspect="1"/>
            </p:cNvSpPr>
            <p:nvPr/>
          </p:nvSpPr>
          <p:spPr>
            <a:xfrm rot="20994215">
              <a:off x="4091882" y="3855856"/>
              <a:ext cx="1713560" cy="1515111"/>
            </a:xfrm>
            <a:prstGeom prst="arc">
              <a:avLst>
                <a:gd name="adj1" fmla="val 17994377"/>
                <a:gd name="adj2" fmla="val 187788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5054745" y="4120967"/>
                  <a:ext cx="623889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60</m:t>
                        </m:r>
                        <m:r>
                          <a:rPr lang="en-GB" sz="2000" i="1" dirty="0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54745" y="4120967"/>
                  <a:ext cx="623889" cy="400110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796406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p"/>
      <p:bldP spid="1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24232" y="644381"/>
            <a:ext cx="1795549" cy="1795549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15.2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723275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658715" y="2824688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15.2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8715" y="2824688"/>
                <a:ext cx="723275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997224" y="5041411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7224" y="5041411"/>
                <a:ext cx="385042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12.8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723275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17517" y="1591306"/>
            <a:ext cx="38001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Calculate the lengths of the diagonals in the quadrilateral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Comparing your answer with that of others (who should have different quadrilaterals) can you make a hypothesis about your result?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prove it?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" y="6448335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SIC_53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</p:spTree>
    <p:extLst>
      <p:ext uri="{BB962C8B-B14F-4D97-AF65-F5344CB8AC3E}">
        <p14:creationId xmlns:p14="http://schemas.microsoft.com/office/powerpoint/2010/main" val="1780410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24232" y="644381"/>
            <a:ext cx="1795549" cy="1795549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59428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8659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20.15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865942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658715" y="2824688"/>
                <a:ext cx="8659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20.15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8715" y="2824688"/>
                <a:ext cx="865942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997224" y="5041411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7224" y="5041411"/>
                <a:ext cx="385042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86594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17.85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865943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17517" y="1591306"/>
            <a:ext cx="38001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Calculate the lengths of the diagonals in the quadrilateral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Comparing your answer with that of others (who should have different quadrilaterals) can you make a hypothesis about your result?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prove it?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" y="6448335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SIC_53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</p:spTree>
    <p:extLst>
      <p:ext uri="{BB962C8B-B14F-4D97-AF65-F5344CB8AC3E}">
        <p14:creationId xmlns:p14="http://schemas.microsoft.com/office/powerpoint/2010/main" val="3364308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63248" y="680508"/>
            <a:ext cx="1702462" cy="1702462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23803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23803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5806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2.8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580607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906365" y="2824688"/>
                <a:ext cx="5806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2.8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6365" y="2824688"/>
                <a:ext cx="580607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940074" y="5041411"/>
                <a:ext cx="5806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1.2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0074" y="5041411"/>
                <a:ext cx="580607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38504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385041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08767" y="1235056"/>
                <a:ext cx="4381980" cy="33569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We can use the cosine rule to determine the angle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: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GB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0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i="1">
                            <a:latin typeface="Cambria Math"/>
                          </a:rPr>
                          <m:t>2.8</m:t>
                        </m:r>
                      </m:e>
                      <m:sup>
                        <m:r>
                          <a:rPr lang="en-GB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0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i="1">
                            <a:latin typeface="Cambria Math"/>
                          </a:rPr>
                          <m:t>1.2</m:t>
                        </m:r>
                      </m:e>
                      <m:sup>
                        <m:r>
                          <a:rPr lang="en-GB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000" i="1">
                        <a:latin typeface="Cambria Math"/>
                      </a:rPr>
                      <m:t>−2</m:t>
                    </m:r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i="1">
                            <a:latin typeface="Cambria Math"/>
                          </a:rPr>
                          <m:t>2.8</m:t>
                        </m:r>
                      </m:e>
                    </m:d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i="1">
                            <a:latin typeface="Cambria Math"/>
                          </a:rPr>
                          <m:t>1.2</m:t>
                        </m:r>
                      </m:e>
                    </m:d>
                    <m:func>
                      <m:func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00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GB" sz="2000" i="1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</m:func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r>
                      <a:rPr lang="en-GB" sz="2000" b="0" i="0" smtClean="0">
                        <a:latin typeface="Cambria Math"/>
                      </a:rPr>
                      <m:t>4</m:t>
                    </m:r>
                    <m:r>
                      <a:rPr lang="en-GB" sz="2000" i="1">
                        <a:latin typeface="Cambria Math"/>
                      </a:rPr>
                      <m:t>=</m:t>
                    </m:r>
                    <m:r>
                      <a:rPr lang="en-GB" sz="2000" b="0" i="1" smtClean="0">
                        <a:latin typeface="Cambria Math"/>
                      </a:rPr>
                      <m:t>9.28</m:t>
                    </m:r>
                    <m:r>
                      <a:rPr lang="en-GB" sz="2000" i="1">
                        <a:latin typeface="Cambria Math"/>
                      </a:rPr>
                      <m:t>−</m:t>
                    </m:r>
                    <m:r>
                      <a:rPr lang="en-GB" sz="2000" b="0" i="1" smtClean="0">
                        <a:latin typeface="Cambria Math"/>
                      </a:rPr>
                      <m:t>6.7</m:t>
                    </m:r>
                    <m:r>
                      <a:rPr lang="en-GB" sz="2000" i="1">
                        <a:latin typeface="Cambria Math"/>
                      </a:rPr>
                      <m:t>2</m:t>
                    </m:r>
                    <m:func>
                      <m:func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00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GB" sz="2000" i="1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</m:func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00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GB" sz="2000" i="1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</m:func>
                    <m:r>
                      <a:rPr lang="en-GB" sz="20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/>
                            <a:ea typeface="Cambria Math"/>
                          </a:rPr>
                          <m:t>5.28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  <a:ea typeface="Cambria Math"/>
                          </a:rPr>
                          <m:t>6.72</m:t>
                        </m:r>
                      </m:den>
                    </m:f>
                    <m:r>
                      <a:rPr lang="en-GB" sz="20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/>
                            <a:ea typeface="Cambria Math"/>
                          </a:rPr>
                          <m:t>11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  <a:ea typeface="Cambria Math"/>
                          </a:rPr>
                          <m:t>14</m:t>
                        </m:r>
                      </m:den>
                    </m:f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000" i="1" smtClean="0">
                        <a:latin typeface="Cambria Math"/>
                        <a:ea typeface="Cambria Math"/>
                      </a:rPr>
                      <m:t>α</m:t>
                    </m:r>
                    <m:r>
                      <a:rPr lang="en-GB" sz="2000" i="1">
                        <a:latin typeface="Cambria Math"/>
                      </a:rPr>
                      <m:t>=</m:t>
                    </m:r>
                    <m:r>
                      <a:rPr lang="en-GB" sz="2000" b="0" i="1" smtClean="0">
                        <a:latin typeface="Cambria Math"/>
                      </a:rPr>
                      <m:t>38.2132107…</m:t>
                    </m:r>
                    <m:r>
                      <a:rPr lang="en-GB" sz="2000" b="0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767" y="1235056"/>
                <a:ext cx="4381980" cy="3356945"/>
              </a:xfrm>
              <a:prstGeom prst="rect">
                <a:avLst/>
              </a:prstGeom>
              <a:blipFill rotWithShape="1">
                <a:blip r:embed="rId7"/>
                <a:stretch>
                  <a:fillRect l="-1532" t="-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>
            <a:stCxn id="4" idx="0"/>
            <a:endCxn id="4" idx="2"/>
          </p:cNvCxnSpPr>
          <p:nvPr/>
        </p:nvCxnSpPr>
        <p:spPr>
          <a:xfrm flipV="1">
            <a:off x="4892574" y="4228120"/>
            <a:ext cx="3633082" cy="356482"/>
          </a:xfrm>
          <a:prstGeom prst="line">
            <a:avLst/>
          </a:prstGeom>
          <a:ln w="3810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307686" y="4009853"/>
                <a:ext cx="5806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2.8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7686" y="4009853"/>
                <a:ext cx="580607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7728595" y="3402357"/>
            <a:ext cx="1565847" cy="1713560"/>
            <a:chOff x="7728595" y="3402357"/>
            <a:chExt cx="1565847" cy="1713560"/>
          </a:xfrm>
        </p:grpSpPr>
        <p:sp>
          <p:nvSpPr>
            <p:cNvPr id="21" name="Arc 20"/>
            <p:cNvSpPr>
              <a:spLocks noChangeAspect="1"/>
            </p:cNvSpPr>
            <p:nvPr/>
          </p:nvSpPr>
          <p:spPr>
            <a:xfrm rot="13554785">
              <a:off x="7680107" y="3501581"/>
              <a:ext cx="1713560" cy="1515111"/>
            </a:xfrm>
            <a:prstGeom prst="arc">
              <a:avLst>
                <a:gd name="adj1" fmla="val 18651124"/>
                <a:gd name="adj2" fmla="val 187788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7728595" y="3873567"/>
                  <a:ext cx="623889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60</m:t>
                        </m:r>
                        <m:r>
                          <a:rPr lang="en-GB" sz="2000" i="1" dirty="0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28595" y="3873567"/>
                  <a:ext cx="623889" cy="40011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Group 9"/>
          <p:cNvGrpSpPr/>
          <p:nvPr/>
        </p:nvGrpSpPr>
        <p:grpSpPr>
          <a:xfrm>
            <a:off x="4091882" y="3855856"/>
            <a:ext cx="1713560" cy="1515111"/>
            <a:chOff x="4091882" y="3855856"/>
            <a:chExt cx="1713560" cy="1515111"/>
          </a:xfrm>
        </p:grpSpPr>
        <p:sp>
          <p:nvSpPr>
            <p:cNvPr id="25" name="Arc 24"/>
            <p:cNvSpPr>
              <a:spLocks noChangeAspect="1"/>
            </p:cNvSpPr>
            <p:nvPr/>
          </p:nvSpPr>
          <p:spPr>
            <a:xfrm rot="20994215">
              <a:off x="4091882" y="3855856"/>
              <a:ext cx="1713560" cy="1515111"/>
            </a:xfrm>
            <a:prstGeom prst="arc">
              <a:avLst>
                <a:gd name="adj1" fmla="val 17994377"/>
                <a:gd name="adj2" fmla="val 2749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5054745" y="4120967"/>
                  <a:ext cx="623889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60</m:t>
                        </m:r>
                        <m:r>
                          <a:rPr lang="en-GB" sz="2000" i="1" dirty="0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54745" y="4120967"/>
                  <a:ext cx="623889" cy="400110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246849" y="4540686"/>
                <a:ext cx="41389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  <a:ea typeface="Cambria Math"/>
                        </a:rPr>
                        <m:t>𝜶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6849" y="4540686"/>
                <a:ext cx="413896" cy="40011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882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63248" y="680508"/>
            <a:ext cx="1702462" cy="1702462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23803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23803"/>
                <a:ext cx="623889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5806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2.8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580607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906365" y="2824688"/>
                <a:ext cx="5806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2.8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6365" y="2824688"/>
                <a:ext cx="580607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940074" y="5041411"/>
                <a:ext cx="5806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1.2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0074" y="5041411"/>
                <a:ext cx="580607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38504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385041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83142" y="1258806"/>
                <a:ext cx="5069612" cy="39385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60+</m:t>
                      </m:r>
                      <m:r>
                        <m:rPr>
                          <m:sty m:val="p"/>
                        </m:rPr>
                        <a:rPr lang="el-GR" sz="2000" i="1" smtClean="0">
                          <a:latin typeface="Cambria Math"/>
                          <a:ea typeface="Cambria Math"/>
                        </a:rPr>
                        <m:t>α</m:t>
                      </m:r>
                      <m:r>
                        <a:rPr lang="en-GB" sz="2000" i="1">
                          <a:latin typeface="Cambria Math"/>
                        </a:rPr>
                        <m:t>=</m:t>
                      </m:r>
                      <m:r>
                        <a:rPr lang="en-GB" sz="2000" b="0" i="1" smtClean="0">
                          <a:latin typeface="Cambria Math"/>
                        </a:rPr>
                        <m:t>98.2132107…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Using this result we can determine the remaining diagonal by applying the cosine rule again.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i="1">
                            <a:latin typeface="Cambria Math"/>
                          </a:rPr>
                          <m:t>𝑙</m:t>
                        </m:r>
                      </m:e>
                      <m:sup>
                        <m:r>
                          <a:rPr lang="en-GB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0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i="1">
                            <a:latin typeface="Cambria Math"/>
                          </a:rPr>
                          <m:t>2.8</m:t>
                        </m:r>
                      </m:e>
                      <m:sup>
                        <m:r>
                          <a:rPr lang="en-GB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0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i="1">
                            <a:latin typeface="Cambria Math"/>
                          </a:rPr>
                          <m:t>1.2</m:t>
                        </m:r>
                      </m:e>
                      <m:sup>
                        <m:r>
                          <a:rPr lang="en-GB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000" i="1">
                        <a:latin typeface="Cambria Math"/>
                      </a:rPr>
                      <m:t>−2</m:t>
                    </m:r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i="1">
                            <a:latin typeface="Cambria Math"/>
                          </a:rPr>
                          <m:t>2.8</m:t>
                        </m:r>
                      </m:e>
                    </m:d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i="1">
                            <a:latin typeface="Cambria Math"/>
                          </a:rPr>
                          <m:t>1.2</m:t>
                        </m:r>
                      </m:e>
                    </m:d>
                    <m:func>
                      <m:func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00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GB" sz="2000" b="0" i="1" smtClean="0">
                            <a:latin typeface="Cambria Math"/>
                          </a:rPr>
                          <m:t>(98.21…)</m:t>
                        </m:r>
                        <m:r>
                          <a:rPr lang="en-GB" sz="2000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e>
                    </m:func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i="1">
                            <a:latin typeface="Cambria Math"/>
                          </a:rPr>
                          <m:t>𝑙</m:t>
                        </m:r>
                      </m:e>
                      <m:sup>
                        <m:r>
                          <a:rPr lang="en-GB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000" i="1">
                        <a:latin typeface="Cambria Math"/>
                      </a:rPr>
                      <m:t>=</m:t>
                    </m:r>
                    <m:r>
                      <a:rPr lang="en-GB" sz="2000" b="0" i="1" smtClean="0">
                        <a:latin typeface="Cambria Math"/>
                      </a:rPr>
                      <m:t>9.28</m:t>
                    </m:r>
                    <m:r>
                      <a:rPr lang="en-GB" sz="2000" i="1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/>
                          </a:rPr>
                          <m:t>6.72</m:t>
                        </m:r>
                      </m:e>
                    </m:d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GB" sz="2000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</m:e>
                    </m:d>
                    <m:r>
                      <a:rPr lang="en-GB" sz="2000" b="0" i="1" smtClean="0">
                        <a:latin typeface="Cambria Math"/>
                      </a:rPr>
                      <m:t>=10.24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b="0" dirty="0"/>
                  <a:t>  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𝑙</m:t>
                    </m:r>
                    <m:r>
                      <a:rPr lang="en-GB" sz="2000" i="1">
                        <a:latin typeface="Cambria Math"/>
                      </a:rPr>
                      <m:t>=</m:t>
                    </m:r>
                    <m:r>
                      <a:rPr lang="en-GB" sz="2000" b="0" i="1" smtClean="0">
                        <a:latin typeface="Cambria Math"/>
                      </a:rPr>
                      <m:t>3.2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42" y="1258806"/>
                <a:ext cx="5069612" cy="3938514"/>
              </a:xfrm>
              <a:prstGeom prst="rect">
                <a:avLst/>
              </a:prstGeom>
              <a:blipFill rotWithShape="1">
                <a:blip r:embed="rId7"/>
                <a:stretch>
                  <a:fillRect l="-1324" r="-16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4091882" y="3855856"/>
            <a:ext cx="1800131" cy="1515111"/>
            <a:chOff x="4091882" y="3855856"/>
            <a:chExt cx="1800131" cy="1515111"/>
          </a:xfrm>
        </p:grpSpPr>
        <p:sp>
          <p:nvSpPr>
            <p:cNvPr id="25" name="Arc 24"/>
            <p:cNvSpPr>
              <a:spLocks noChangeAspect="1"/>
            </p:cNvSpPr>
            <p:nvPr/>
          </p:nvSpPr>
          <p:spPr>
            <a:xfrm rot="20994215">
              <a:off x="4091882" y="3855856"/>
              <a:ext cx="1713560" cy="1515111"/>
            </a:xfrm>
            <a:prstGeom prst="arc">
              <a:avLst>
                <a:gd name="adj1" fmla="val 17994377"/>
                <a:gd name="adj2" fmla="val 2749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4864745" y="4370342"/>
                  <a:ext cx="1027268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dirty="0" smtClean="0">
                            <a:latin typeface="Cambria Math"/>
                          </a:rPr>
                          <m:t>98.21…</m:t>
                        </m:r>
                        <m:r>
                          <a:rPr lang="en-GB" sz="1600" i="1" dirty="0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4745" y="4370342"/>
                  <a:ext cx="1027268" cy="338554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Group 22"/>
          <p:cNvGrpSpPr/>
          <p:nvPr/>
        </p:nvGrpSpPr>
        <p:grpSpPr>
          <a:xfrm>
            <a:off x="6222958" y="1557853"/>
            <a:ext cx="353661" cy="3982881"/>
            <a:chOff x="6222958" y="1557853"/>
            <a:chExt cx="353661" cy="3982881"/>
          </a:xfrm>
        </p:grpSpPr>
        <p:cxnSp>
          <p:nvCxnSpPr>
            <p:cNvPr id="24" name="Straight Connector 23"/>
            <p:cNvCxnSpPr/>
            <p:nvPr/>
          </p:nvCxnSpPr>
          <p:spPr>
            <a:xfrm flipH="1" flipV="1">
              <a:off x="6222958" y="1557853"/>
              <a:ext cx="37498" cy="3982881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6244349" y="3436311"/>
                  <a:ext cx="33227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𝑙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44349" y="3436311"/>
                  <a:ext cx="332270" cy="40011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681609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6173099" y="1557853"/>
            <a:ext cx="580608" cy="3982881"/>
            <a:chOff x="6173099" y="1557853"/>
            <a:chExt cx="580608" cy="3982881"/>
          </a:xfrm>
        </p:grpSpPr>
        <p:cxnSp>
          <p:nvCxnSpPr>
            <p:cNvPr id="28" name="Straight Connector 27"/>
            <p:cNvCxnSpPr>
              <a:stCxn id="4" idx="3"/>
              <a:endCxn id="4" idx="1"/>
            </p:cNvCxnSpPr>
            <p:nvPr/>
          </p:nvCxnSpPr>
          <p:spPr>
            <a:xfrm flipH="1" flipV="1">
              <a:off x="6222958" y="1557853"/>
              <a:ext cx="37498" cy="3982881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6173099" y="3436311"/>
                  <a:ext cx="58060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3.2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73099" y="3436311"/>
                  <a:ext cx="580608" cy="40011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Freeform 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38946" y="5735793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8" name="Arc 7"/>
          <p:cNvSpPr>
            <a:spLocks noChangeAspect="1"/>
          </p:cNvSpPr>
          <p:nvPr/>
        </p:nvSpPr>
        <p:spPr>
          <a:xfrm rot="6397766">
            <a:off x="5363248" y="680508"/>
            <a:ext cx="1702462" cy="1702462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26636" y="1923803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23803"/>
                <a:ext cx="623889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6536" y="2527453"/>
                <a:ext cx="5806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2.8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580607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906365" y="2824688"/>
                <a:ext cx="5806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2.8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6365" y="2824688"/>
                <a:ext cx="580607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940074" y="5041411"/>
                <a:ext cx="5806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1.2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0074" y="5041411"/>
                <a:ext cx="580607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4825" y="4841356"/>
                <a:ext cx="38504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385041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Connector 29"/>
          <p:cNvCxnSpPr/>
          <p:nvPr/>
        </p:nvCxnSpPr>
        <p:spPr>
          <a:xfrm flipV="1">
            <a:off x="4892574" y="4228120"/>
            <a:ext cx="3633082" cy="356482"/>
          </a:xfrm>
          <a:prstGeom prst="line">
            <a:avLst/>
          </a:prstGeom>
          <a:ln w="3810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901436" y="4009853"/>
                <a:ext cx="5806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2.8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1436" y="4009853"/>
                <a:ext cx="580607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29392" y="1603181"/>
                <a:ext cx="3800104" cy="47620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So the diagonals are: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𝟐</m:t>
                    </m:r>
                    <m:r>
                      <a:rPr lang="en-GB" sz="2400" b="1" i="1" dirty="0" smtClean="0">
                        <a:latin typeface="Cambria Math"/>
                      </a:rPr>
                      <m:t>.</m:t>
                    </m:r>
                    <m:r>
                      <a:rPr lang="en-GB" sz="2400" b="1" i="1" dirty="0" smtClean="0">
                        <a:latin typeface="Cambria Math"/>
                      </a:rPr>
                      <m:t>𝟖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𝟑</m:t>
                    </m:r>
                    <m:r>
                      <a:rPr lang="en-GB" sz="2400" b="1" i="1" dirty="0" smtClean="0">
                        <a:latin typeface="Cambria Math"/>
                      </a:rPr>
                      <m:t>.</m:t>
                    </m:r>
                    <m:r>
                      <a:rPr lang="en-GB" sz="2400" b="1" i="1" dirty="0" smtClean="0">
                        <a:latin typeface="Cambria Math"/>
                      </a:rPr>
                      <m:t>𝟐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units.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In all cases the sum of the longer diagonal is the sum of the two unequal sides.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Why is this?  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What conditions make this possible?  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Explore.</a:t>
                </a: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392" y="1603181"/>
                <a:ext cx="3800104" cy="4762009"/>
              </a:xfrm>
              <a:prstGeom prst="rect">
                <a:avLst/>
              </a:prstGeom>
              <a:blipFill rotWithShape="1">
                <a:blip r:embed="rId9"/>
                <a:stretch>
                  <a:fillRect l="-1603" t="-640" b="-12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529444" y="6365190"/>
                <a:ext cx="42466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Hint:  What’s the angle opposite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60</m:t>
                    </m:r>
                    <m:r>
                      <a:rPr lang="en-GB" i="1" dirty="0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?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9444" y="6365190"/>
                <a:ext cx="4246675" cy="369332"/>
              </a:xfrm>
              <a:prstGeom prst="rect">
                <a:avLst/>
              </a:prstGeom>
              <a:blipFill rotWithShape="1">
                <a:blip r:embed="rId10"/>
                <a:stretch>
                  <a:fillRect l="-1291" t="-6557" r="-143" b="-262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itle 1"/>
          <p:cNvSpPr txBox="1">
            <a:spLocks/>
          </p:cNvSpPr>
          <p:nvPr/>
        </p:nvSpPr>
        <p:spPr>
          <a:xfrm>
            <a:off x="2040260" y="1513"/>
            <a:ext cx="506348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>
                <a:latin typeface="Comic Sans MS" panose="030F0702030302020204" pitchFamily="66" charset="0"/>
              </a:rPr>
              <a:t>Determine the Diagonals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525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uiExpand="1" build="p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Arc 32"/>
          <p:cNvSpPr>
            <a:spLocks noChangeAspect="1"/>
          </p:cNvSpPr>
          <p:nvPr/>
        </p:nvSpPr>
        <p:spPr>
          <a:xfrm rot="6397766">
            <a:off x="5363248" y="680508"/>
            <a:ext cx="1702462" cy="1702462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/>
          <p:cNvGrpSpPr/>
          <p:nvPr/>
        </p:nvGrpSpPr>
        <p:grpSpPr>
          <a:xfrm>
            <a:off x="4579149" y="1500866"/>
            <a:ext cx="4078986" cy="4078986"/>
            <a:chOff x="2429774" y="1500866"/>
            <a:chExt cx="4078986" cy="4078986"/>
          </a:xfrm>
        </p:grpSpPr>
        <p:sp>
          <p:nvSpPr>
            <p:cNvPr id="4" name="Freeform 3"/>
            <p:cNvSpPr/>
            <p:nvPr/>
          </p:nvSpPr>
          <p:spPr>
            <a:xfrm>
              <a:off x="2743199" y="1557853"/>
              <a:ext cx="3633082" cy="3982881"/>
            </a:xfrm>
            <a:custGeom>
              <a:avLst/>
              <a:gdLst>
                <a:gd name="connsiteX0" fmla="*/ 0 w 1842655"/>
                <a:gd name="connsiteY0" fmla="*/ 2216728 h 2757055"/>
                <a:gd name="connsiteX1" fmla="*/ 817418 w 1842655"/>
                <a:gd name="connsiteY1" fmla="*/ 0 h 2757055"/>
                <a:gd name="connsiteX2" fmla="*/ 1842655 w 1842655"/>
                <a:gd name="connsiteY2" fmla="*/ 2189019 h 2757055"/>
                <a:gd name="connsiteX3" fmla="*/ 609600 w 1842655"/>
                <a:gd name="connsiteY3" fmla="*/ 2757055 h 2757055"/>
                <a:gd name="connsiteX4" fmla="*/ 0 w 1842655"/>
                <a:gd name="connsiteY4" fmla="*/ 2216728 h 2757055"/>
                <a:gd name="connsiteX0" fmla="*/ 0 w 1842655"/>
                <a:gd name="connsiteY0" fmla="*/ 2182330 h 2722657"/>
                <a:gd name="connsiteX1" fmla="*/ 607002 w 1842655"/>
                <a:gd name="connsiteY1" fmla="*/ 0 h 2722657"/>
                <a:gd name="connsiteX2" fmla="*/ 1842655 w 1842655"/>
                <a:gd name="connsiteY2" fmla="*/ 2154621 h 2722657"/>
                <a:gd name="connsiteX3" fmla="*/ 609600 w 1842655"/>
                <a:gd name="connsiteY3" fmla="*/ 2722657 h 2722657"/>
                <a:gd name="connsiteX4" fmla="*/ 0 w 1842655"/>
                <a:gd name="connsiteY4" fmla="*/ 2182330 h 2722657"/>
                <a:gd name="connsiteX0" fmla="*/ 0 w 1664889"/>
                <a:gd name="connsiteY0" fmla="*/ 2182330 h 2722657"/>
                <a:gd name="connsiteX1" fmla="*/ 607002 w 1664889"/>
                <a:gd name="connsiteY1" fmla="*/ 0 h 2722657"/>
                <a:gd name="connsiteX2" fmla="*/ 1664889 w 1664889"/>
                <a:gd name="connsiteY2" fmla="*/ 1890903 h 2722657"/>
                <a:gd name="connsiteX3" fmla="*/ 609600 w 1664889"/>
                <a:gd name="connsiteY3" fmla="*/ 2722657 h 2722657"/>
                <a:gd name="connsiteX4" fmla="*/ 0 w 1664889"/>
                <a:gd name="connsiteY4" fmla="*/ 2182330 h 2722657"/>
                <a:gd name="connsiteX0" fmla="*/ 0 w 1664889"/>
                <a:gd name="connsiteY0" fmla="*/ 2182330 h 2871715"/>
                <a:gd name="connsiteX1" fmla="*/ 607002 w 1664889"/>
                <a:gd name="connsiteY1" fmla="*/ 0 h 2871715"/>
                <a:gd name="connsiteX2" fmla="*/ 1664889 w 1664889"/>
                <a:gd name="connsiteY2" fmla="*/ 1890903 h 2871715"/>
                <a:gd name="connsiteX3" fmla="*/ 624111 w 1664889"/>
                <a:gd name="connsiteY3" fmla="*/ 2871715 h 2871715"/>
                <a:gd name="connsiteX4" fmla="*/ 0 w 1664889"/>
                <a:gd name="connsiteY4" fmla="*/ 2182330 h 2871715"/>
                <a:gd name="connsiteX0" fmla="*/ 0 w 1657633"/>
                <a:gd name="connsiteY0" fmla="*/ 2182330 h 2871715"/>
                <a:gd name="connsiteX1" fmla="*/ 607002 w 1657633"/>
                <a:gd name="connsiteY1" fmla="*/ 0 h 2871715"/>
                <a:gd name="connsiteX2" fmla="*/ 1657633 w 1657633"/>
                <a:gd name="connsiteY2" fmla="*/ 1925301 h 2871715"/>
                <a:gd name="connsiteX3" fmla="*/ 624111 w 1657633"/>
                <a:gd name="connsiteY3" fmla="*/ 2871715 h 2871715"/>
                <a:gd name="connsiteX4" fmla="*/ 0 w 1657633"/>
                <a:gd name="connsiteY4" fmla="*/ 2182330 h 2871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7633" h="2871715">
                  <a:moveTo>
                    <a:pt x="0" y="2182330"/>
                  </a:moveTo>
                  <a:lnTo>
                    <a:pt x="607002" y="0"/>
                  </a:lnTo>
                  <a:lnTo>
                    <a:pt x="1657633" y="1925301"/>
                  </a:lnTo>
                  <a:lnTo>
                    <a:pt x="624111" y="2871715"/>
                  </a:lnTo>
                  <a:lnTo>
                    <a:pt x="0" y="2182330"/>
                  </a:lnTo>
                  <a:close/>
                </a:path>
              </a:pathLst>
            </a:cu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Oval 4"/>
            <p:cNvSpPr>
              <a:spLocks noChangeAspect="1"/>
            </p:cNvSpPr>
            <p:nvPr/>
          </p:nvSpPr>
          <p:spPr>
            <a:xfrm>
              <a:off x="2429774" y="1500866"/>
              <a:ext cx="4078986" cy="4078986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29392" y="1603181"/>
                <a:ext cx="3800104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In all cases the angle opposite the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60</m:t>
                    </m:r>
                    <m:r>
                      <a:rPr lang="en-GB" sz="2000" i="1" dirty="0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angle is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120</m:t>
                    </m:r>
                    <m:r>
                      <a:rPr lang="en-GB" sz="2000" i="1" dirty="0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What kind of quadrilateral does this make it?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A cyclic quadrilateral.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392" y="1603181"/>
                <a:ext cx="3800104" cy="2246769"/>
              </a:xfrm>
              <a:prstGeom prst="rect">
                <a:avLst/>
              </a:prstGeom>
              <a:blipFill rotWithShape="1">
                <a:blip r:embed="rId2"/>
                <a:stretch>
                  <a:fillRect l="-1603" t="-1355" r="-2564" b="-37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Freeform 2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026636" y="1923803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23803"/>
                <a:ext cx="623889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/>
          <p:cNvGrpSpPr/>
          <p:nvPr/>
        </p:nvGrpSpPr>
        <p:grpSpPr>
          <a:xfrm>
            <a:off x="5432523" y="4692283"/>
            <a:ext cx="1702462" cy="1702462"/>
            <a:chOff x="5432523" y="4692283"/>
            <a:chExt cx="1702462" cy="1702462"/>
          </a:xfrm>
        </p:grpSpPr>
        <p:sp>
          <p:nvSpPr>
            <p:cNvPr id="34" name="Arc 33"/>
            <p:cNvSpPr>
              <a:spLocks noChangeAspect="1"/>
            </p:cNvSpPr>
            <p:nvPr/>
          </p:nvSpPr>
          <p:spPr>
            <a:xfrm rot="19367821">
              <a:off x="5432523" y="4692283"/>
              <a:ext cx="1702462" cy="1702462"/>
            </a:xfrm>
            <a:prstGeom prst="arc">
              <a:avLst>
                <a:gd name="adj1" fmla="val 15084314"/>
                <a:gd name="adj2" fmla="val 365924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5917786" y="4843078"/>
                  <a:ext cx="766555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12</m:t>
                        </m:r>
                        <m:r>
                          <a:rPr lang="en-GB" sz="2000" i="1" dirty="0" smtClean="0">
                            <a:latin typeface="Cambria Math"/>
                          </a:rPr>
                          <m:t>0</m:t>
                        </m:r>
                        <m:r>
                          <a:rPr lang="en-GB" sz="2000" i="1" dirty="0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17786" y="4843078"/>
                  <a:ext cx="766555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</p:spTree>
    <p:extLst>
      <p:ext uri="{BB962C8B-B14F-4D97-AF65-F5344CB8AC3E}">
        <p14:creationId xmlns:p14="http://schemas.microsoft.com/office/powerpoint/2010/main" val="317640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 flipH="1" flipV="1">
            <a:off x="6222958" y="1557853"/>
            <a:ext cx="37498" cy="3982881"/>
          </a:xfrm>
          <a:prstGeom prst="line">
            <a:avLst/>
          </a:prstGeom>
          <a:ln w="3810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Arc 32"/>
          <p:cNvSpPr>
            <a:spLocks noChangeAspect="1"/>
          </p:cNvSpPr>
          <p:nvPr/>
        </p:nvSpPr>
        <p:spPr>
          <a:xfrm rot="6397766">
            <a:off x="5363248" y="680508"/>
            <a:ext cx="1702462" cy="1702462"/>
          </a:xfrm>
          <a:prstGeom prst="arc">
            <a:avLst>
              <a:gd name="adj1" fmla="val 18186677"/>
              <a:gd name="adj2" fmla="val 3659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/>
          <p:cNvGrpSpPr/>
          <p:nvPr/>
        </p:nvGrpSpPr>
        <p:grpSpPr>
          <a:xfrm>
            <a:off x="4579149" y="1500866"/>
            <a:ext cx="4078986" cy="4078986"/>
            <a:chOff x="2429774" y="1500866"/>
            <a:chExt cx="4078986" cy="4078986"/>
          </a:xfrm>
        </p:grpSpPr>
        <p:sp>
          <p:nvSpPr>
            <p:cNvPr id="4" name="Freeform 3"/>
            <p:cNvSpPr/>
            <p:nvPr/>
          </p:nvSpPr>
          <p:spPr>
            <a:xfrm>
              <a:off x="2743199" y="1557853"/>
              <a:ext cx="3633082" cy="3982881"/>
            </a:xfrm>
            <a:custGeom>
              <a:avLst/>
              <a:gdLst>
                <a:gd name="connsiteX0" fmla="*/ 0 w 1842655"/>
                <a:gd name="connsiteY0" fmla="*/ 2216728 h 2757055"/>
                <a:gd name="connsiteX1" fmla="*/ 817418 w 1842655"/>
                <a:gd name="connsiteY1" fmla="*/ 0 h 2757055"/>
                <a:gd name="connsiteX2" fmla="*/ 1842655 w 1842655"/>
                <a:gd name="connsiteY2" fmla="*/ 2189019 h 2757055"/>
                <a:gd name="connsiteX3" fmla="*/ 609600 w 1842655"/>
                <a:gd name="connsiteY3" fmla="*/ 2757055 h 2757055"/>
                <a:gd name="connsiteX4" fmla="*/ 0 w 1842655"/>
                <a:gd name="connsiteY4" fmla="*/ 2216728 h 2757055"/>
                <a:gd name="connsiteX0" fmla="*/ 0 w 1842655"/>
                <a:gd name="connsiteY0" fmla="*/ 2182330 h 2722657"/>
                <a:gd name="connsiteX1" fmla="*/ 607002 w 1842655"/>
                <a:gd name="connsiteY1" fmla="*/ 0 h 2722657"/>
                <a:gd name="connsiteX2" fmla="*/ 1842655 w 1842655"/>
                <a:gd name="connsiteY2" fmla="*/ 2154621 h 2722657"/>
                <a:gd name="connsiteX3" fmla="*/ 609600 w 1842655"/>
                <a:gd name="connsiteY3" fmla="*/ 2722657 h 2722657"/>
                <a:gd name="connsiteX4" fmla="*/ 0 w 1842655"/>
                <a:gd name="connsiteY4" fmla="*/ 2182330 h 2722657"/>
                <a:gd name="connsiteX0" fmla="*/ 0 w 1664889"/>
                <a:gd name="connsiteY0" fmla="*/ 2182330 h 2722657"/>
                <a:gd name="connsiteX1" fmla="*/ 607002 w 1664889"/>
                <a:gd name="connsiteY1" fmla="*/ 0 h 2722657"/>
                <a:gd name="connsiteX2" fmla="*/ 1664889 w 1664889"/>
                <a:gd name="connsiteY2" fmla="*/ 1890903 h 2722657"/>
                <a:gd name="connsiteX3" fmla="*/ 609600 w 1664889"/>
                <a:gd name="connsiteY3" fmla="*/ 2722657 h 2722657"/>
                <a:gd name="connsiteX4" fmla="*/ 0 w 1664889"/>
                <a:gd name="connsiteY4" fmla="*/ 2182330 h 2722657"/>
                <a:gd name="connsiteX0" fmla="*/ 0 w 1664889"/>
                <a:gd name="connsiteY0" fmla="*/ 2182330 h 2871715"/>
                <a:gd name="connsiteX1" fmla="*/ 607002 w 1664889"/>
                <a:gd name="connsiteY1" fmla="*/ 0 h 2871715"/>
                <a:gd name="connsiteX2" fmla="*/ 1664889 w 1664889"/>
                <a:gd name="connsiteY2" fmla="*/ 1890903 h 2871715"/>
                <a:gd name="connsiteX3" fmla="*/ 624111 w 1664889"/>
                <a:gd name="connsiteY3" fmla="*/ 2871715 h 2871715"/>
                <a:gd name="connsiteX4" fmla="*/ 0 w 1664889"/>
                <a:gd name="connsiteY4" fmla="*/ 2182330 h 2871715"/>
                <a:gd name="connsiteX0" fmla="*/ 0 w 1657633"/>
                <a:gd name="connsiteY0" fmla="*/ 2182330 h 2871715"/>
                <a:gd name="connsiteX1" fmla="*/ 607002 w 1657633"/>
                <a:gd name="connsiteY1" fmla="*/ 0 h 2871715"/>
                <a:gd name="connsiteX2" fmla="*/ 1657633 w 1657633"/>
                <a:gd name="connsiteY2" fmla="*/ 1925301 h 2871715"/>
                <a:gd name="connsiteX3" fmla="*/ 624111 w 1657633"/>
                <a:gd name="connsiteY3" fmla="*/ 2871715 h 2871715"/>
                <a:gd name="connsiteX4" fmla="*/ 0 w 1657633"/>
                <a:gd name="connsiteY4" fmla="*/ 2182330 h 2871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7633" h="2871715">
                  <a:moveTo>
                    <a:pt x="0" y="2182330"/>
                  </a:moveTo>
                  <a:lnTo>
                    <a:pt x="607002" y="0"/>
                  </a:lnTo>
                  <a:lnTo>
                    <a:pt x="1657633" y="1925301"/>
                  </a:lnTo>
                  <a:lnTo>
                    <a:pt x="624111" y="2871715"/>
                  </a:lnTo>
                  <a:lnTo>
                    <a:pt x="0" y="2182330"/>
                  </a:lnTo>
                  <a:close/>
                </a:path>
              </a:pathLst>
            </a:cu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Oval 4"/>
            <p:cNvSpPr>
              <a:spLocks noChangeAspect="1"/>
            </p:cNvSpPr>
            <p:nvPr/>
          </p:nvSpPr>
          <p:spPr>
            <a:xfrm>
              <a:off x="2429774" y="1500866"/>
              <a:ext cx="4078986" cy="4078986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29392" y="1603181"/>
                <a:ext cx="3800104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This allows us to use Ptolemy’s theorem which states: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GB" sz="2000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en-GB" sz="2000" b="0" i="1" smtClean="0">
                              <a:latin typeface="Cambria Math"/>
                              <a:ea typeface="Cambria Math"/>
                            </a:rPr>
                            <m:t>𝑐</m:t>
                          </m:r>
                        </m:e>
                      </m:d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+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/>
                              <a:ea typeface="Cambria Math"/>
                            </a:rPr>
                            <m:t>𝑏</m:t>
                          </m:r>
                          <m:r>
                            <a:rPr lang="en-GB" sz="2000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en-GB" sz="2000" b="0" i="1" smtClean="0">
                              <a:latin typeface="Cambria Math"/>
                              <a:ea typeface="Cambria Math"/>
                            </a:rPr>
                            <m:t>𝑑</m:t>
                          </m:r>
                        </m:e>
                      </m:d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𝑒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𝑓</m:t>
                      </m:r>
                    </m:oMath>
                  </m:oMathPara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Since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𝑎</m:t>
                    </m:r>
                    <m:r>
                      <a:rPr lang="en-GB" sz="2000" i="1" dirty="0" smtClean="0">
                        <a:latin typeface="Cambria Math"/>
                      </a:rPr>
                      <m:t>=</m:t>
                    </m:r>
                    <m:r>
                      <a:rPr lang="en-GB" sz="2000" i="1" dirty="0" smtClean="0">
                        <a:latin typeface="Cambria Math"/>
                      </a:rPr>
                      <m:t>𝑏</m:t>
                    </m:r>
                    <m:r>
                      <a:rPr lang="en-GB" sz="2000" b="0" i="1" dirty="0" smtClean="0">
                        <a:latin typeface="Cambria Math"/>
                      </a:rPr>
                      <m:t>=</m:t>
                    </m:r>
                    <m:r>
                      <a:rPr lang="en-GB" sz="2000" b="0" i="1" dirty="0" smtClean="0">
                        <a:latin typeface="Cambria Math"/>
                      </a:rPr>
                      <m:t>𝑓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in our case this simplifies to:</a:t>
                </a:r>
              </a:p>
              <a:p>
                <a:endParaRPr lang="en-GB" sz="20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i="1">
                              <a:latin typeface="Cambria Math"/>
                            </a:rPr>
                            <m:t>𝑎</m:t>
                          </m:r>
                          <m:r>
                            <a:rPr lang="en-GB" sz="2000" i="1"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en-GB" sz="2000" i="1">
                              <a:latin typeface="Cambria Math"/>
                              <a:ea typeface="Cambria Math"/>
                            </a:rPr>
                            <m:t>𝑐</m:t>
                          </m:r>
                        </m:e>
                      </m:d>
                      <m:r>
                        <a:rPr lang="en-GB" sz="2000" i="1">
                          <a:latin typeface="Cambria Math"/>
                          <a:ea typeface="Cambria Math"/>
                        </a:rPr>
                        <m:t>+</m:t>
                      </m:r>
                      <m:d>
                        <m:dPr>
                          <m:ctrlPr>
                            <a:rPr lang="en-GB" sz="2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  <m:r>
                            <a:rPr lang="en-GB" sz="2000" i="1"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en-GB" sz="2000" i="1">
                              <a:latin typeface="Cambria Math"/>
                              <a:ea typeface="Cambria Math"/>
                            </a:rPr>
                            <m:t>𝑑</m:t>
                          </m:r>
                        </m:e>
                      </m:d>
                      <m:r>
                        <a:rPr lang="en-GB" sz="2000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GB" sz="2000" i="1">
                          <a:latin typeface="Cambria Math"/>
                          <a:ea typeface="Cambria Math"/>
                        </a:rPr>
                        <m:t>𝑒</m:t>
                      </m:r>
                      <m:r>
                        <a:rPr lang="en-GB" sz="2000" i="1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𝑐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𝑑</m:t>
                      </m:r>
                      <m:r>
                        <a:rPr lang="en-GB" sz="2000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GB" sz="2000" i="1">
                          <a:latin typeface="Cambria Math"/>
                          <a:ea typeface="Cambria Math"/>
                        </a:rPr>
                        <m:t>𝑒</m:t>
                      </m:r>
                    </m:oMath>
                  </m:oMathPara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392" y="1603181"/>
                <a:ext cx="3800104" cy="3785652"/>
              </a:xfrm>
              <a:prstGeom prst="rect">
                <a:avLst/>
              </a:prstGeom>
              <a:blipFill rotWithShape="1">
                <a:blip r:embed="rId2"/>
                <a:stretch>
                  <a:fillRect l="-1603" t="-805" r="-30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Freeform 23"/>
          <p:cNvSpPr/>
          <p:nvPr/>
        </p:nvSpPr>
        <p:spPr>
          <a:xfrm>
            <a:off x="4892574" y="1557853"/>
            <a:ext cx="3633082" cy="3982881"/>
          </a:xfrm>
          <a:custGeom>
            <a:avLst/>
            <a:gdLst>
              <a:gd name="connsiteX0" fmla="*/ 0 w 1842655"/>
              <a:gd name="connsiteY0" fmla="*/ 2216728 h 2757055"/>
              <a:gd name="connsiteX1" fmla="*/ 817418 w 1842655"/>
              <a:gd name="connsiteY1" fmla="*/ 0 h 2757055"/>
              <a:gd name="connsiteX2" fmla="*/ 1842655 w 1842655"/>
              <a:gd name="connsiteY2" fmla="*/ 2189019 h 2757055"/>
              <a:gd name="connsiteX3" fmla="*/ 609600 w 1842655"/>
              <a:gd name="connsiteY3" fmla="*/ 2757055 h 2757055"/>
              <a:gd name="connsiteX4" fmla="*/ 0 w 1842655"/>
              <a:gd name="connsiteY4" fmla="*/ 2216728 h 2757055"/>
              <a:gd name="connsiteX0" fmla="*/ 0 w 1842655"/>
              <a:gd name="connsiteY0" fmla="*/ 2182330 h 2722657"/>
              <a:gd name="connsiteX1" fmla="*/ 607002 w 1842655"/>
              <a:gd name="connsiteY1" fmla="*/ 0 h 2722657"/>
              <a:gd name="connsiteX2" fmla="*/ 1842655 w 1842655"/>
              <a:gd name="connsiteY2" fmla="*/ 2154621 h 2722657"/>
              <a:gd name="connsiteX3" fmla="*/ 609600 w 1842655"/>
              <a:gd name="connsiteY3" fmla="*/ 2722657 h 2722657"/>
              <a:gd name="connsiteX4" fmla="*/ 0 w 1842655"/>
              <a:gd name="connsiteY4" fmla="*/ 2182330 h 2722657"/>
              <a:gd name="connsiteX0" fmla="*/ 0 w 1664889"/>
              <a:gd name="connsiteY0" fmla="*/ 2182330 h 2722657"/>
              <a:gd name="connsiteX1" fmla="*/ 607002 w 1664889"/>
              <a:gd name="connsiteY1" fmla="*/ 0 h 2722657"/>
              <a:gd name="connsiteX2" fmla="*/ 1664889 w 1664889"/>
              <a:gd name="connsiteY2" fmla="*/ 1890903 h 2722657"/>
              <a:gd name="connsiteX3" fmla="*/ 609600 w 1664889"/>
              <a:gd name="connsiteY3" fmla="*/ 2722657 h 2722657"/>
              <a:gd name="connsiteX4" fmla="*/ 0 w 1664889"/>
              <a:gd name="connsiteY4" fmla="*/ 2182330 h 2722657"/>
              <a:gd name="connsiteX0" fmla="*/ 0 w 1664889"/>
              <a:gd name="connsiteY0" fmla="*/ 2182330 h 2871715"/>
              <a:gd name="connsiteX1" fmla="*/ 607002 w 1664889"/>
              <a:gd name="connsiteY1" fmla="*/ 0 h 2871715"/>
              <a:gd name="connsiteX2" fmla="*/ 1664889 w 1664889"/>
              <a:gd name="connsiteY2" fmla="*/ 1890903 h 2871715"/>
              <a:gd name="connsiteX3" fmla="*/ 624111 w 1664889"/>
              <a:gd name="connsiteY3" fmla="*/ 2871715 h 2871715"/>
              <a:gd name="connsiteX4" fmla="*/ 0 w 1664889"/>
              <a:gd name="connsiteY4" fmla="*/ 2182330 h 2871715"/>
              <a:gd name="connsiteX0" fmla="*/ 0 w 1657633"/>
              <a:gd name="connsiteY0" fmla="*/ 2182330 h 2871715"/>
              <a:gd name="connsiteX1" fmla="*/ 607002 w 1657633"/>
              <a:gd name="connsiteY1" fmla="*/ 0 h 2871715"/>
              <a:gd name="connsiteX2" fmla="*/ 1657633 w 1657633"/>
              <a:gd name="connsiteY2" fmla="*/ 1925301 h 2871715"/>
              <a:gd name="connsiteX3" fmla="*/ 624111 w 1657633"/>
              <a:gd name="connsiteY3" fmla="*/ 2871715 h 2871715"/>
              <a:gd name="connsiteX4" fmla="*/ 0 w 1657633"/>
              <a:gd name="connsiteY4" fmla="*/ 2182330 h 287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633" h="2871715">
                <a:moveTo>
                  <a:pt x="0" y="2182330"/>
                </a:moveTo>
                <a:lnTo>
                  <a:pt x="607002" y="0"/>
                </a:lnTo>
                <a:lnTo>
                  <a:pt x="1657633" y="1925301"/>
                </a:lnTo>
                <a:lnTo>
                  <a:pt x="624111" y="2871715"/>
                </a:lnTo>
                <a:lnTo>
                  <a:pt x="0" y="218233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026636" y="1923803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60</m:t>
                      </m:r>
                      <m:r>
                        <a:rPr lang="en-GB" sz="2000" i="1" dirty="0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36" y="1923803"/>
                <a:ext cx="623889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366536" y="2527453"/>
                <a:ext cx="3858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536" y="2527453"/>
                <a:ext cx="385875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096365" y="2824688"/>
                <a:ext cx="39132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6365" y="2824688"/>
                <a:ext cx="391325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023199" y="5112661"/>
                <a:ext cx="39959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𝑑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3199" y="5112661"/>
                <a:ext cx="399597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7464825" y="4841356"/>
                <a:ext cx="36914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25" y="4841356"/>
                <a:ext cx="369140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/>
          <p:cNvGrpSpPr/>
          <p:nvPr/>
        </p:nvGrpSpPr>
        <p:grpSpPr>
          <a:xfrm>
            <a:off x="5432523" y="4692283"/>
            <a:ext cx="1702462" cy="1702462"/>
            <a:chOff x="5432523" y="4692283"/>
            <a:chExt cx="1702462" cy="1702462"/>
          </a:xfrm>
        </p:grpSpPr>
        <p:sp>
          <p:nvSpPr>
            <p:cNvPr id="34" name="Arc 33"/>
            <p:cNvSpPr>
              <a:spLocks noChangeAspect="1"/>
            </p:cNvSpPr>
            <p:nvPr/>
          </p:nvSpPr>
          <p:spPr>
            <a:xfrm rot="19367821">
              <a:off x="5432523" y="4692283"/>
              <a:ext cx="1702462" cy="1702462"/>
            </a:xfrm>
            <a:prstGeom prst="arc">
              <a:avLst>
                <a:gd name="adj1" fmla="val 15084314"/>
                <a:gd name="adj2" fmla="val 365924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5917786" y="4843078"/>
                  <a:ext cx="766555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12</m:t>
                        </m:r>
                        <m:r>
                          <a:rPr lang="en-GB" sz="2000" i="1" dirty="0" smtClean="0">
                            <a:latin typeface="Cambria Math"/>
                          </a:rPr>
                          <m:t>0</m:t>
                        </m:r>
                        <m:r>
                          <a:rPr lang="en-GB" sz="2000" i="1" dirty="0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17786" y="4843078"/>
                  <a:ext cx="766555" cy="40011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8" name="Straight Connector 37"/>
          <p:cNvCxnSpPr/>
          <p:nvPr/>
        </p:nvCxnSpPr>
        <p:spPr>
          <a:xfrm flipV="1">
            <a:off x="4892574" y="4228120"/>
            <a:ext cx="3633082" cy="356482"/>
          </a:xfrm>
          <a:prstGeom prst="line">
            <a:avLst/>
          </a:prstGeom>
          <a:ln w="3810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6192225" y="3521256"/>
                <a:ext cx="37465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𝑒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2225" y="3521256"/>
                <a:ext cx="374654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6772125" y="4018031"/>
                <a:ext cx="39094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𝑓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2125" y="4018031"/>
                <a:ext cx="390941" cy="400110"/>
              </a:xfrm>
              <a:prstGeom prst="rect">
                <a:avLst/>
              </a:prstGeom>
              <a:blipFill rotWithShape="1">
                <a:blip r:embed="rId10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040260" y="1513"/>
            <a:ext cx="5063481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Determine the Diagonals</a:t>
            </a:r>
          </a:p>
        </p:txBody>
      </p:sp>
    </p:spTree>
    <p:extLst>
      <p:ext uri="{BB962C8B-B14F-4D97-AF65-F5344CB8AC3E}">
        <p14:creationId xmlns:p14="http://schemas.microsoft.com/office/powerpoint/2010/main" val="1504272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/>
      <p:bldP spid="26" grpId="0"/>
      <p:bldP spid="27" grpId="0"/>
      <p:bldP spid="28" grpId="0"/>
      <p:bldP spid="29" grpId="0"/>
      <p:bldP spid="39" grpId="0"/>
      <p:bldP spid="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575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1576</Words>
  <Application>Microsoft Office PowerPoint</Application>
  <PresentationFormat>On-screen Show (4:3)</PresentationFormat>
  <Paragraphs>426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Bradley Hand ITC</vt:lpstr>
      <vt:lpstr>Calibri</vt:lpstr>
      <vt:lpstr>Cambria Math</vt:lpstr>
      <vt:lpstr>Comic Sans MS</vt:lpstr>
      <vt:lpstr>Office Theme</vt:lpstr>
      <vt:lpstr>Determine the Diagonals</vt:lpstr>
      <vt:lpstr>Determine the Diagonals</vt:lpstr>
      <vt:lpstr>Determine the Diagonals</vt:lpstr>
      <vt:lpstr>Determine the Diagonals</vt:lpstr>
      <vt:lpstr>Determine the Diagonals</vt:lpstr>
      <vt:lpstr>PowerPoint Presentation</vt:lpstr>
      <vt:lpstr>Determine the Diagonals</vt:lpstr>
      <vt:lpstr>Determine the Diagonals</vt:lpstr>
      <vt:lpstr>PowerPoint Presentation</vt:lpstr>
      <vt:lpstr>Note to Teacher</vt:lpstr>
      <vt:lpstr>RESOURCES</vt:lpstr>
      <vt:lpstr>Determine the Diagonals</vt:lpstr>
      <vt:lpstr>Determine the Diagonals</vt:lpstr>
      <vt:lpstr>Determine the Diagonals</vt:lpstr>
      <vt:lpstr>Determine the Diagonals</vt:lpstr>
      <vt:lpstr>Determine the Diagonals</vt:lpstr>
      <vt:lpstr>Determine the Diagonals</vt:lpstr>
      <vt:lpstr>Determine the Diagonals</vt:lpstr>
      <vt:lpstr>Determine the Diagonals</vt:lpstr>
      <vt:lpstr>Determine the Diagonals</vt:lpstr>
      <vt:lpstr>Determine the Diagonals</vt:lpstr>
      <vt:lpstr>Determine the Diagonals</vt:lpstr>
      <vt:lpstr>Determine the Diagonals</vt:lpstr>
      <vt:lpstr>Determine the Diagonals</vt:lpstr>
      <vt:lpstr>Determine the Diagonals</vt:lpstr>
      <vt:lpstr>Determine the Diagonals</vt:lpstr>
      <vt:lpstr>Determine the Diagonals</vt:lpstr>
      <vt:lpstr>Determine the Diagonals</vt:lpstr>
      <vt:lpstr>Determine the Diagonals</vt:lpstr>
      <vt:lpstr>Determine the Diagonals</vt:lpstr>
      <vt:lpstr>Determine the Diagonals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SIC_Idea_53</dc:title>
  <dc:creator>John</dc:creator>
  <cp:lastModifiedBy>John Burke</cp:lastModifiedBy>
  <cp:revision>32</cp:revision>
  <dcterms:created xsi:type="dcterms:W3CDTF">2017-01-28T09:03:32Z</dcterms:created>
  <dcterms:modified xsi:type="dcterms:W3CDTF">2020-08-05T09:48:21Z</dcterms:modified>
</cp:coreProperties>
</file>